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4" r:id="rId18"/>
    <p:sldId id="271" r:id="rId19"/>
    <p:sldId id="272" r:id="rId20"/>
    <p:sldId id="273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7" autoAdjust="0"/>
  </p:normalViewPr>
  <p:slideViewPr>
    <p:cSldViewPr>
      <p:cViewPr varScale="1">
        <p:scale>
          <a:sx n="81" d="100"/>
          <a:sy n="81" d="100"/>
        </p:scale>
        <p:origin x="-5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33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natasha\Videos\&#1092;&#1080;&#1083;&#1100;&#1084;&#1099;\Morozko.1964.DVDRip_%5bYoutracker%5d_by_AVP%20Studio.avi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atasha\Music\&#1084;&#1091;&#1079;&#1099;&#1082;&#1072;\chaykovskiy_petr_ilich_-_vremena_goda_-_yanvar_u_kamina_(zaycev.net)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Литературное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чтение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597368"/>
          </a:xfrm>
        </p:spPr>
        <p:txBody>
          <a:bodyPr/>
          <a:lstStyle/>
          <a:p>
            <a:r>
              <a:rPr lang="ru-RU" dirty="0" smtClean="0"/>
              <a:t>3 класс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Николай Алексеевич Некрасов</a:t>
            </a:r>
            <a:endParaRPr lang="uk-UA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0612" y="1285860"/>
            <a:ext cx="4931389" cy="502286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Выставка книг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книг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221960"/>
            <a:ext cx="7858179" cy="54217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Н.А.Некрасов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Отрывок из поэмы «Мороз- Красный нос»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мороз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7252" y="1280896"/>
            <a:ext cx="6703772" cy="502782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Словарная работа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3600" b="1" dirty="0" smtClean="0"/>
              <a:t>Воевода- 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Дозор  </a:t>
            </a:r>
            <a:r>
              <a:rPr lang="ru-RU" sz="3600" b="1" dirty="0" smtClean="0"/>
              <a:t>-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Владенья -</a:t>
            </a:r>
            <a:endParaRPr lang="uk-UA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Словарная работа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Воевода- </a:t>
            </a:r>
            <a:r>
              <a:rPr lang="ru-RU" sz="3200" dirty="0" smtClean="0"/>
              <a:t>начальник войска в Древней Руси</a:t>
            </a:r>
            <a:endParaRPr lang="ru-RU" sz="3200" dirty="0" smtClean="0"/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Дозор  </a:t>
            </a:r>
            <a:r>
              <a:rPr lang="ru-RU" sz="3200" b="1" dirty="0" smtClean="0"/>
              <a:t>-  </a:t>
            </a:r>
            <a:r>
              <a:rPr lang="ru-RU" sz="3200" dirty="0" smtClean="0"/>
              <a:t>обход для осмотра или наблюдение,                                    разведка или охрана.</a:t>
            </a:r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Владенья -</a:t>
            </a:r>
            <a:r>
              <a:rPr lang="ru-RU" sz="3200" dirty="0" smtClean="0"/>
              <a:t>земля и то, что находится на ней, чем управляют и держат в своей власти.</a:t>
            </a:r>
            <a:endParaRPr lang="uk-UA" sz="3200" dirty="0" smtClean="0"/>
          </a:p>
          <a:p>
            <a:pPr>
              <a:buNone/>
            </a:pPr>
            <a:r>
              <a:rPr lang="ru-RU" sz="3200" dirty="0" smtClean="0"/>
              <a:t> </a:t>
            </a:r>
            <a:endParaRPr lang="uk-UA" sz="3200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Физкультминутка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 </a:t>
            </a:r>
            <a:r>
              <a:rPr lang="ru-RU" dirty="0" smtClean="0"/>
              <a:t>На дворе у нас мороз</a:t>
            </a:r>
            <a:endParaRPr lang="uk-UA" dirty="0" smtClean="0"/>
          </a:p>
          <a:p>
            <a:r>
              <a:rPr lang="ru-RU" dirty="0" smtClean="0"/>
              <a:t>Чтобы носик не замерз</a:t>
            </a:r>
            <a:endParaRPr lang="uk-UA" dirty="0" smtClean="0"/>
          </a:p>
          <a:p>
            <a:r>
              <a:rPr lang="ru-RU" dirty="0" smtClean="0"/>
              <a:t>Надо ножками потопать            </a:t>
            </a:r>
            <a:endParaRPr lang="uk-UA" dirty="0" smtClean="0"/>
          </a:p>
          <a:p>
            <a:r>
              <a:rPr lang="ru-RU" dirty="0" smtClean="0"/>
              <a:t>И ладошками похлопать.</a:t>
            </a:r>
            <a:endParaRPr lang="uk-UA" dirty="0" smtClean="0"/>
          </a:p>
          <a:p>
            <a:r>
              <a:rPr lang="ru-RU" dirty="0" smtClean="0"/>
              <a:t>Руки вверх, руки вниз              </a:t>
            </a:r>
            <a:endParaRPr lang="uk-UA" dirty="0" smtClean="0"/>
          </a:p>
          <a:p>
            <a:r>
              <a:rPr lang="ru-RU" dirty="0" smtClean="0"/>
              <a:t>На носочках подтянись</a:t>
            </a:r>
            <a:endParaRPr lang="uk-UA" dirty="0" smtClean="0"/>
          </a:p>
          <a:p>
            <a:r>
              <a:rPr lang="ru-RU" dirty="0" smtClean="0"/>
              <a:t>Руки ставим на бочок</a:t>
            </a:r>
            <a:endParaRPr lang="uk-UA" dirty="0" smtClean="0"/>
          </a:p>
          <a:p>
            <a:r>
              <a:rPr lang="ru-RU" dirty="0" smtClean="0"/>
              <a:t>На носочках скок- скок- скок           </a:t>
            </a:r>
            <a:endParaRPr lang="uk-UA" dirty="0" smtClean="0"/>
          </a:p>
          <a:p>
            <a:r>
              <a:rPr lang="ru-RU" dirty="0" smtClean="0"/>
              <a:t>А затем поприседаем</a:t>
            </a:r>
            <a:endParaRPr lang="uk-UA" dirty="0" smtClean="0"/>
          </a:p>
          <a:p>
            <a:r>
              <a:rPr lang="ru-RU" dirty="0" smtClean="0"/>
              <a:t>Никогда не замерзаем!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  <p:pic>
        <p:nvPicPr>
          <p:cNvPr id="1026" name="Picture 2" descr="C:\Users\natasha\AppData\Local\Microsoft\Windows\Temporary Internet Files\Content.IE5\UZLA07C0\220px-Buskin_%28PSF%2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357298"/>
            <a:ext cx="1342373" cy="1256949"/>
          </a:xfrm>
          <a:prstGeom prst="rect">
            <a:avLst/>
          </a:prstGeom>
          <a:noFill/>
        </p:spPr>
      </p:pic>
      <p:pic>
        <p:nvPicPr>
          <p:cNvPr id="1027" name="Picture 3" descr="C:\Users\natasha\AppData\Local\Microsoft\Windows\Temporary Internet Files\Content.IE5\XSZXZJ95\bloody_hand_prints_sjpg150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857496"/>
            <a:ext cx="2444032" cy="1266823"/>
          </a:xfrm>
          <a:prstGeom prst="rect">
            <a:avLst/>
          </a:prstGeom>
          <a:noFill/>
        </p:spPr>
      </p:pic>
      <p:pic>
        <p:nvPicPr>
          <p:cNvPr id="1028" name="Picture 4" descr="C:\Users\natasha\AppData\Local\Microsoft\Windows\Temporary Internet Files\Content.IE5\NCFYCOZB\400px-Entrechat_six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4357694"/>
            <a:ext cx="2074014" cy="1213298"/>
          </a:xfrm>
          <a:prstGeom prst="rect">
            <a:avLst/>
          </a:prstGeom>
          <a:noFill/>
        </p:spPr>
      </p:pic>
      <p:pic>
        <p:nvPicPr>
          <p:cNvPr id="1029" name="Picture 5" descr="C:\Program Files (x86)\Microsoft Office\MEDIA\CAGCAT10\j0299587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57166"/>
            <a:ext cx="913943" cy="911657"/>
          </a:xfrm>
          <a:prstGeom prst="rect">
            <a:avLst/>
          </a:prstGeom>
          <a:noFill/>
        </p:spPr>
      </p:pic>
      <p:pic>
        <p:nvPicPr>
          <p:cNvPr id="1030" name="Picture 6" descr="C:\Program Files (x86)\Microsoft Office\MEDIA\CAGCAT10\j0299587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500042"/>
            <a:ext cx="1271133" cy="1267954"/>
          </a:xfrm>
          <a:prstGeom prst="rect">
            <a:avLst/>
          </a:prstGeom>
          <a:noFill/>
        </p:spPr>
      </p:pic>
      <p:pic>
        <p:nvPicPr>
          <p:cNvPr id="1031" name="Picture 7" descr="C:\Program Files (x86)\Microsoft Office\MEDIA\CAGCAT10\j0299587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5429264"/>
            <a:ext cx="1184944" cy="1181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Определите к </a:t>
            </a:r>
            <a:r>
              <a:rPr lang="ru-RU" dirty="0" smtClean="0">
                <a:solidFill>
                  <a:srgbClr val="C00000"/>
                </a:solidFill>
              </a:rPr>
              <a:t>какому жанру относится произведение: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       рассказ                     </a:t>
            </a:r>
            <a:r>
              <a:rPr lang="ru-RU" sz="3600" dirty="0" smtClean="0"/>
              <a:t>сказка</a:t>
            </a:r>
            <a:endParaRPr lang="uk-UA" sz="3600" dirty="0" smtClean="0"/>
          </a:p>
          <a:p>
            <a:pPr>
              <a:buNone/>
            </a:pPr>
            <a:r>
              <a:rPr lang="ru-RU" sz="3600" dirty="0" smtClean="0"/>
              <a:t>       </a:t>
            </a:r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       </a:t>
            </a:r>
            <a:r>
              <a:rPr lang="ru-RU" sz="3600" dirty="0" smtClean="0"/>
              <a:t>басня                       </a:t>
            </a:r>
            <a:r>
              <a:rPr lang="ru-RU" sz="3600" dirty="0" smtClean="0"/>
              <a:t> </a:t>
            </a:r>
            <a:r>
              <a:rPr lang="ru-RU" sz="3600" dirty="0" smtClean="0"/>
              <a:t>стихотворение</a:t>
            </a:r>
            <a:endParaRPr lang="uk-UA" sz="3600" dirty="0" smtClean="0"/>
          </a:p>
          <a:p>
            <a:pPr>
              <a:buNone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35743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371475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235743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3714752"/>
            <a:ext cx="285752" cy="28575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7500990" cy="1714512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 Перечитайте </a:t>
            </a:r>
            <a:r>
              <a:rPr lang="ru-RU" sz="2800" dirty="0" smtClean="0">
                <a:solidFill>
                  <a:srgbClr val="C00000"/>
                </a:solidFill>
              </a:rPr>
              <a:t>стихотворение </a:t>
            </a:r>
            <a:r>
              <a:rPr lang="ru-RU" sz="2800" dirty="0" err="1" smtClean="0">
                <a:solidFill>
                  <a:srgbClr val="C00000"/>
                </a:solidFill>
              </a:rPr>
              <a:t>ивыпишите</a:t>
            </a:r>
            <a:r>
              <a:rPr lang="ru-RU" sz="2800" dirty="0" smtClean="0">
                <a:solidFill>
                  <a:srgbClr val="C00000"/>
                </a:solidFill>
              </a:rPr>
              <a:t>  действия </a:t>
            </a:r>
            <a:r>
              <a:rPr lang="ru-RU" sz="2800" dirty="0" smtClean="0">
                <a:solidFill>
                  <a:srgbClr val="C00000"/>
                </a:solidFill>
              </a:rPr>
              <a:t>Мороза- </a:t>
            </a:r>
            <a:r>
              <a:rPr lang="ru-RU" sz="2800" dirty="0" smtClean="0">
                <a:solidFill>
                  <a:srgbClr val="C00000"/>
                </a:solidFill>
              </a:rPr>
              <a:t>воеводы.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Укажите </a:t>
            </a:r>
            <a:r>
              <a:rPr lang="ru-RU" sz="2800" dirty="0" smtClean="0">
                <a:solidFill>
                  <a:srgbClr val="C00000"/>
                </a:solidFill>
              </a:rPr>
              <a:t>время глаголов.</a:t>
            </a:r>
            <a:r>
              <a:rPr lang="uk-UA" sz="2800" dirty="0" smtClean="0">
                <a:solidFill>
                  <a:srgbClr val="C00000"/>
                </a:solidFill>
              </a:rPr>
              <a:t/>
            </a:r>
            <a:br>
              <a:rPr lang="uk-UA" sz="2800" dirty="0" smtClean="0">
                <a:solidFill>
                  <a:srgbClr val="C00000"/>
                </a:solidFill>
              </a:rPr>
            </a:br>
            <a:endParaRPr lang="uk-UA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214842"/>
          </a:xfrm>
        </p:spPr>
        <p:txBody>
          <a:bodyPr/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b="1" dirty="0" smtClean="0"/>
              <a:t>                   Обходит </a:t>
            </a:r>
            <a:r>
              <a:rPr lang="uk-UA" dirty="0" smtClean="0"/>
              <a:t>– наст</a:t>
            </a:r>
            <a:r>
              <a:rPr lang="uk-UA" dirty="0" smtClean="0"/>
              <a:t>оящее</a:t>
            </a:r>
            <a:r>
              <a:rPr lang="uk-UA" dirty="0" smtClean="0"/>
              <a:t> вр</a:t>
            </a:r>
            <a:r>
              <a:rPr lang="uk-UA" dirty="0" smtClean="0"/>
              <a:t>емя.</a:t>
            </a:r>
            <a:endParaRPr lang="uk-UA" dirty="0" smtClean="0"/>
          </a:p>
          <a:p>
            <a:pPr>
              <a:buNone/>
            </a:pPr>
            <a:r>
              <a:rPr lang="uk-UA" b="1" dirty="0" smtClean="0"/>
              <a:t>                   Глядит </a:t>
            </a:r>
            <a:r>
              <a:rPr lang="uk-UA" dirty="0" smtClean="0"/>
              <a:t>– настоящее </a:t>
            </a:r>
            <a:r>
              <a:rPr lang="uk-UA" dirty="0" smtClean="0"/>
              <a:t>в</a:t>
            </a:r>
            <a:r>
              <a:rPr lang="uk-UA" dirty="0" smtClean="0"/>
              <a:t>р</a:t>
            </a:r>
            <a:r>
              <a:rPr lang="uk-UA" dirty="0" smtClean="0"/>
              <a:t>емя.</a:t>
            </a:r>
          </a:p>
          <a:p>
            <a:pPr>
              <a:buNone/>
            </a:pPr>
            <a:r>
              <a:rPr lang="uk-UA" dirty="0" smtClean="0"/>
              <a:t>                   </a:t>
            </a:r>
            <a:r>
              <a:rPr lang="uk-UA" b="1" dirty="0" smtClean="0"/>
              <a:t>Ид</a:t>
            </a:r>
            <a:r>
              <a:rPr lang="ru-RU" b="1" dirty="0" smtClean="0"/>
              <a:t>ёт </a:t>
            </a:r>
            <a:r>
              <a:rPr lang="ru-RU" dirty="0" smtClean="0"/>
              <a:t>- </a:t>
            </a:r>
            <a:r>
              <a:rPr lang="uk-UA" dirty="0" smtClean="0"/>
              <a:t>настоящее </a:t>
            </a:r>
            <a:r>
              <a:rPr lang="uk-UA" dirty="0" smtClean="0"/>
              <a:t>время</a:t>
            </a:r>
            <a:r>
              <a:rPr lang="uk-UA" dirty="0" smtClean="0"/>
              <a:t> </a:t>
            </a:r>
            <a:r>
              <a:rPr lang="uk-UA" dirty="0" smtClean="0"/>
              <a:t>.</a:t>
            </a:r>
          </a:p>
          <a:p>
            <a:pPr>
              <a:buNone/>
            </a:pPr>
            <a:r>
              <a:rPr lang="ru-RU" dirty="0" smtClean="0"/>
              <a:t>                   </a:t>
            </a:r>
            <a:r>
              <a:rPr lang="ru-RU" b="1" dirty="0" smtClean="0"/>
              <a:t>Шагает</a:t>
            </a:r>
            <a:r>
              <a:rPr lang="ru-RU" dirty="0" smtClean="0"/>
              <a:t> - </a:t>
            </a:r>
            <a:r>
              <a:rPr lang="uk-UA" dirty="0" smtClean="0"/>
              <a:t>настоящее </a:t>
            </a:r>
            <a:r>
              <a:rPr lang="uk-UA" dirty="0" smtClean="0"/>
              <a:t>время.</a:t>
            </a:r>
          </a:p>
          <a:p>
            <a:pPr>
              <a:buNone/>
            </a:pPr>
            <a:r>
              <a:rPr lang="ru-RU" dirty="0" smtClean="0"/>
              <a:t>                   </a:t>
            </a:r>
            <a:r>
              <a:rPr lang="ru-RU" b="1" dirty="0" smtClean="0"/>
              <a:t>Трещит </a:t>
            </a:r>
            <a:r>
              <a:rPr lang="ru-RU" dirty="0" smtClean="0"/>
              <a:t>- </a:t>
            </a:r>
            <a:r>
              <a:rPr lang="uk-UA" dirty="0" smtClean="0"/>
              <a:t>настоящее </a:t>
            </a:r>
            <a:r>
              <a:rPr lang="uk-UA" dirty="0" smtClean="0"/>
              <a:t>время.</a:t>
            </a:r>
            <a:endParaRPr lang="uk-UA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На какой жанр похоже это стихотворение?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595004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Былина</a:t>
            </a:r>
            <a:r>
              <a:rPr lang="ru-RU" dirty="0" smtClean="0"/>
              <a:t> </a:t>
            </a:r>
            <a:r>
              <a:rPr lang="ru-RU" sz="2400" dirty="0" smtClean="0"/>
              <a:t>- произведение русского фольклора о подвигах былинных героев, которые боролись с врагами русской земли, а в этом стихотворении главный герой как богатырь, сильный, великий, могучий, заботливый,  надежный, обходит владенья свои, украшает их и оберегает.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/>
          </a:p>
        </p:txBody>
      </p:sp>
      <p:pic>
        <p:nvPicPr>
          <p:cNvPr id="5" name="Рисунок 4" descr="богатыр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2845526"/>
            <a:ext cx="4071966" cy="38764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/>
              <a:t>Сказка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Потому, что Мороз- воевода рисуется как могучий волшебник: добрый и сердитый одновременно. Как в сказке «Морозко»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  <p:pic>
        <p:nvPicPr>
          <p:cNvPr id="4" name="Рисунок 3" descr="hello_html_764cde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2357430"/>
            <a:ext cx="5167322" cy="4146776"/>
          </a:xfrm>
          <a:prstGeom prst="rect">
            <a:avLst/>
          </a:prstGeom>
        </p:spPr>
      </p:pic>
      <p:pic>
        <p:nvPicPr>
          <p:cNvPr id="5" name="Morozko.1964.DVDRip_[Youtracker]_by_AVP Studio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500957" y="3929066"/>
            <a:ext cx="3117923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Петр Ильич Чайковский</a:t>
            </a:r>
            <a:endParaRPr lang="uk-UA" sz="48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чайковский петр ильич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86050" y="1143198"/>
            <a:ext cx="3643338" cy="5462283"/>
          </a:xfrm>
        </p:spPr>
      </p:pic>
      <p:pic>
        <p:nvPicPr>
          <p:cNvPr id="5" name="chaykovskiy_petr_ilich_-_vremena_goda_-_yanvar_u_kamina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86710" y="550070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5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Дорисуй стихотворение, впиши по памяти пропущенные слова с помощью иллюстраций.</a:t>
            </a:r>
            <a:r>
              <a:rPr lang="uk-UA" sz="2800" dirty="0" smtClean="0">
                <a:solidFill>
                  <a:schemeClr val="tx1"/>
                </a:solidFill>
              </a:rPr>
              <a:t/>
            </a:r>
            <a:br>
              <a:rPr lang="uk-UA" sz="2800" dirty="0" smtClean="0">
                <a:solidFill>
                  <a:schemeClr val="tx1"/>
                </a:solidFill>
              </a:rPr>
            </a:b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Не ветер бушует над………….</a:t>
            </a:r>
            <a:endParaRPr lang="uk-UA" dirty="0" smtClean="0"/>
          </a:p>
          <a:p>
            <a:r>
              <a:rPr lang="ru-RU" dirty="0" smtClean="0"/>
              <a:t>Не с гор побежали… …………                            </a:t>
            </a:r>
            <a:endParaRPr lang="uk-UA" dirty="0" smtClean="0"/>
          </a:p>
          <a:p>
            <a:r>
              <a:rPr lang="ru-RU" dirty="0" smtClean="0"/>
              <a:t>Мороз- воевода……………….</a:t>
            </a:r>
            <a:endParaRPr lang="uk-UA" dirty="0" smtClean="0"/>
          </a:p>
          <a:p>
            <a:r>
              <a:rPr lang="ru-RU" dirty="0" smtClean="0"/>
              <a:t>Обходит……………………….</a:t>
            </a:r>
            <a:endParaRPr lang="uk-UA" dirty="0" smtClean="0"/>
          </a:p>
          <a:p>
            <a:r>
              <a:rPr lang="ru-RU" dirty="0" smtClean="0"/>
              <a:t> </a:t>
            </a:r>
            <a:endParaRPr lang="uk-UA" dirty="0" smtClean="0"/>
          </a:p>
          <a:p>
            <a:r>
              <a:rPr lang="ru-RU" dirty="0" smtClean="0"/>
              <a:t>Глядит – хорошо ли………….</a:t>
            </a:r>
            <a:endParaRPr lang="uk-UA" dirty="0" smtClean="0"/>
          </a:p>
          <a:p>
            <a:r>
              <a:rPr lang="ru-RU" dirty="0" smtClean="0"/>
              <a:t>Лесные тропы………………..,</a:t>
            </a:r>
            <a:endParaRPr lang="uk-UA" dirty="0" smtClean="0"/>
          </a:p>
          <a:p>
            <a:r>
              <a:rPr lang="ru-RU" dirty="0" smtClean="0"/>
              <a:t>И нет ли где трещины…….…,</a:t>
            </a:r>
            <a:endParaRPr lang="uk-UA" dirty="0" smtClean="0"/>
          </a:p>
          <a:p>
            <a:r>
              <a:rPr lang="ru-RU" dirty="0" smtClean="0"/>
              <a:t>И нет ли где голой…………..?                                </a:t>
            </a:r>
          </a:p>
          <a:p>
            <a:endParaRPr lang="uk-UA" dirty="0" smtClean="0"/>
          </a:p>
          <a:p>
            <a:r>
              <a:rPr lang="ru-RU" dirty="0" err="1" smtClean="0"/>
              <a:t>Пушисы</a:t>
            </a:r>
            <a:r>
              <a:rPr lang="ru-RU" dirty="0" smtClean="0"/>
              <a:t> ли сосен……………</a:t>
            </a:r>
            <a:endParaRPr lang="uk-UA" dirty="0" smtClean="0"/>
          </a:p>
          <a:p>
            <a:r>
              <a:rPr lang="ru-RU" dirty="0" smtClean="0"/>
              <a:t>Красив ли узор………………?</a:t>
            </a:r>
            <a:endParaRPr lang="uk-UA" dirty="0" smtClean="0"/>
          </a:p>
          <a:p>
            <a:r>
              <a:rPr lang="ru-RU" dirty="0" smtClean="0"/>
              <a:t>И крепко ли скованы………….</a:t>
            </a:r>
            <a:endParaRPr lang="uk-UA" dirty="0" smtClean="0"/>
          </a:p>
          <a:p>
            <a:r>
              <a:rPr lang="ru-RU" dirty="0" smtClean="0"/>
              <a:t>В великих и малых…………..?</a:t>
            </a:r>
            <a:endParaRPr lang="uk-UA" dirty="0" smtClean="0"/>
          </a:p>
          <a:p>
            <a:r>
              <a:rPr lang="ru-RU" dirty="0" smtClean="0"/>
              <a:t> </a:t>
            </a:r>
            <a:endParaRPr lang="uk-UA" dirty="0" smtClean="0"/>
          </a:p>
          <a:p>
            <a:r>
              <a:rPr lang="ru-RU" dirty="0" smtClean="0"/>
              <a:t>Идет – по деревьям……………,</a:t>
            </a:r>
            <a:endParaRPr lang="uk-UA" dirty="0" smtClean="0"/>
          </a:p>
          <a:p>
            <a:r>
              <a:rPr lang="ru-RU" dirty="0" smtClean="0"/>
              <a:t>Трещит по замерзлой…………,</a:t>
            </a:r>
            <a:endParaRPr lang="uk-UA" dirty="0" smtClean="0"/>
          </a:p>
          <a:p>
            <a:r>
              <a:rPr lang="ru-RU" dirty="0" smtClean="0"/>
              <a:t>И яркое солнце………………...</a:t>
            </a:r>
            <a:endParaRPr lang="uk-UA" dirty="0" smtClean="0"/>
          </a:p>
          <a:p>
            <a:r>
              <a:rPr lang="ru-RU" dirty="0" smtClean="0"/>
              <a:t>В косматой его…………………</a:t>
            </a:r>
            <a:endParaRPr lang="uk-UA" dirty="0" smtClean="0"/>
          </a:p>
          <a:p>
            <a:endParaRPr lang="uk-UA" dirty="0"/>
          </a:p>
        </p:txBody>
      </p:sp>
      <p:pic>
        <p:nvPicPr>
          <p:cNvPr id="3074" name="Picture 2" descr="C:\Users\natasha\AppData\Local\Microsoft\Windows\Temporary Internet Files\Content.IE5\XSZXZJ95\400px-Regular_quadrilateral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736"/>
            <a:ext cx="3143272" cy="1357322"/>
          </a:xfrm>
          <a:prstGeom prst="rect">
            <a:avLst/>
          </a:prstGeom>
          <a:noFill/>
        </p:spPr>
      </p:pic>
      <p:pic>
        <p:nvPicPr>
          <p:cNvPr id="5" name="Picture 2" descr="C:\Users\natasha\AppData\Local\Microsoft\Windows\Temporary Internet Files\Content.IE5\XSZXZJ95\400px-Regular_quadrilateral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500306"/>
            <a:ext cx="3143272" cy="1357322"/>
          </a:xfrm>
          <a:prstGeom prst="rect">
            <a:avLst/>
          </a:prstGeom>
          <a:noFill/>
        </p:spPr>
      </p:pic>
      <p:pic>
        <p:nvPicPr>
          <p:cNvPr id="6" name="Picture 2" descr="C:\Users\natasha\AppData\Local\Microsoft\Windows\Temporary Internet Files\Content.IE5\XSZXZJ95\400px-Regular_quadrilateral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714752"/>
            <a:ext cx="3143272" cy="1357322"/>
          </a:xfrm>
          <a:prstGeom prst="rect">
            <a:avLst/>
          </a:prstGeom>
          <a:noFill/>
        </p:spPr>
      </p:pic>
      <p:pic>
        <p:nvPicPr>
          <p:cNvPr id="7" name="Picture 2" descr="C:\Users\natasha\AppData\Local\Microsoft\Windows\Temporary Internet Files\Content.IE5\XSZXZJ95\400px-Regular_quadrilateral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929198"/>
            <a:ext cx="3143272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Закончите предложение:</a:t>
            </a:r>
            <a:r>
              <a:rPr lang="uk-UA" dirty="0" smtClean="0">
                <a:solidFill>
                  <a:srgbClr val="C00000"/>
                </a:solidFill>
              </a:rPr>
              <a:t/>
            </a:r>
            <a:br>
              <a:rPr lang="uk-UA" dirty="0" smtClean="0">
                <a:solidFill>
                  <a:srgbClr val="C00000"/>
                </a:solidFill>
              </a:rPr>
            </a:b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23500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/>
              <a:t>                    Сегодня </a:t>
            </a:r>
            <a:r>
              <a:rPr lang="ru-RU" sz="3600" b="1" dirty="0" smtClean="0"/>
              <a:t>на уроке</a:t>
            </a:r>
            <a:r>
              <a:rPr lang="ru-RU" sz="3600" b="1" dirty="0" smtClean="0"/>
              <a:t>:</a:t>
            </a:r>
            <a:endParaRPr lang="uk-UA" sz="3600" b="1" dirty="0" smtClean="0"/>
          </a:p>
          <a:p>
            <a:r>
              <a:rPr lang="ru-RU" sz="3200" dirty="0" smtClean="0"/>
              <a:t>Я познакомился  с творчеством….(кого?)</a:t>
            </a:r>
            <a:endParaRPr lang="uk-UA" sz="3200" dirty="0" smtClean="0"/>
          </a:p>
          <a:p>
            <a:r>
              <a:rPr lang="ru-RU" sz="3200" dirty="0" smtClean="0"/>
              <a:t>Я слушал музыку….(кого?)</a:t>
            </a:r>
            <a:endParaRPr lang="uk-UA" sz="3200" dirty="0" smtClean="0"/>
          </a:p>
          <a:p>
            <a:r>
              <a:rPr lang="ru-RU" sz="3200" dirty="0" smtClean="0"/>
              <a:t>Мне было интересно…(что?)</a:t>
            </a:r>
            <a:endParaRPr lang="uk-UA" sz="3200" dirty="0" smtClean="0"/>
          </a:p>
          <a:p>
            <a:r>
              <a:rPr lang="ru-RU" sz="3200" dirty="0" smtClean="0"/>
              <a:t>Мне показалось трудно…(когда?)</a:t>
            </a:r>
            <a:endParaRPr lang="uk-UA" sz="3200" dirty="0" smtClean="0"/>
          </a:p>
          <a:p>
            <a:r>
              <a:rPr lang="ru-RU" sz="3200" dirty="0" smtClean="0"/>
              <a:t>Мое настроение от урока….(какое?)</a:t>
            </a:r>
            <a:endParaRPr lang="uk-UA" sz="3200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Стр</a:t>
            </a:r>
            <a:r>
              <a:rPr lang="ru-RU" sz="3600" dirty="0" smtClean="0"/>
              <a:t>. 127 ( выучить наизусть)</a:t>
            </a:r>
            <a:endParaRPr lang="uk-UA" sz="3600" dirty="0" smtClean="0"/>
          </a:p>
          <a:p>
            <a:r>
              <a:rPr lang="ru-RU" sz="3600" dirty="0" smtClean="0"/>
              <a:t>Стр. </a:t>
            </a:r>
            <a:r>
              <a:rPr lang="ru-RU" sz="3600" dirty="0" smtClean="0"/>
              <a:t>127 (  выучить отрывок наизусть)</a:t>
            </a:r>
            <a:endParaRPr lang="uk-UA" sz="3600" dirty="0" smtClean="0"/>
          </a:p>
          <a:p>
            <a:r>
              <a:rPr lang="ru-RU" sz="3600" dirty="0" smtClean="0"/>
              <a:t>Стр.127 (читать выразительно)</a:t>
            </a:r>
            <a:endParaRPr lang="uk-UA" sz="3600" dirty="0" smtClean="0"/>
          </a:p>
          <a:p>
            <a:pPr>
              <a:buNone/>
            </a:pPr>
            <a:endParaRPr lang="uk-UA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работу!</a:t>
            </a:r>
            <a:endParaRPr lang="uk-UA" dirty="0">
              <a:solidFill>
                <a:srgbClr val="C00000"/>
              </a:solidFill>
            </a:endParaRPr>
          </a:p>
        </p:txBody>
      </p:sp>
      <p:pic>
        <p:nvPicPr>
          <p:cNvPr id="11" name="Содержимое 10" descr="66143758_5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43174" y="1071546"/>
            <a:ext cx="3206536" cy="5595406"/>
          </a:xfrm>
        </p:spPr>
      </p:pic>
      <p:pic>
        <p:nvPicPr>
          <p:cNvPr id="1027" name="Picture 3" descr="C:\Users\natasha\AppData\Local\Microsoft\Windows\Temporary Internet Files\Content.IE5\HY3V26MM\3115840122_f89c1738ae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857760"/>
            <a:ext cx="1111165" cy="1147898"/>
          </a:xfrm>
          <a:prstGeom prst="rect">
            <a:avLst/>
          </a:prstGeom>
          <a:noFill/>
        </p:spPr>
      </p:pic>
      <p:pic>
        <p:nvPicPr>
          <p:cNvPr id="1028" name="Picture 4" descr="C:\Users\natasha\AppData\Local\Microsoft\Windows\Temporary Internet Files\Content.IE5\UZLA07C0\120px-%D0%A1%D0%BD%D0%B5%D0%B6%D0%B8%D0%BD%D0%BA%D0%B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928670"/>
            <a:ext cx="1190533" cy="1190533"/>
          </a:xfrm>
          <a:prstGeom prst="rect">
            <a:avLst/>
          </a:prstGeom>
          <a:noFill/>
        </p:spPr>
      </p:pic>
      <p:pic>
        <p:nvPicPr>
          <p:cNvPr id="1029" name="Picture 5" descr="C:\Users\natasha\AppData\Local\Microsoft\Windows\Temporary Internet Files\Content.IE5\XSZXZJ95\Icon-Snowflake-Monochrome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5072074"/>
            <a:ext cx="953077" cy="1081506"/>
          </a:xfrm>
          <a:prstGeom prst="rect">
            <a:avLst/>
          </a:prstGeom>
          <a:noFill/>
        </p:spPr>
      </p:pic>
      <p:pic>
        <p:nvPicPr>
          <p:cNvPr id="1030" name="Picture 6" descr="C:\Users\natasha\AppData\Local\Microsoft\Windows\Temporary Internet Files\Content.IE5\XSZXZJ95\Icon-Snowflake-Monochrome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28604"/>
            <a:ext cx="1095953" cy="1243635"/>
          </a:xfrm>
          <a:prstGeom prst="rect">
            <a:avLst/>
          </a:prstGeom>
          <a:noFill/>
        </p:spPr>
      </p:pic>
      <p:pic>
        <p:nvPicPr>
          <p:cNvPr id="1031" name="Picture 7" descr="C:\Users\natasha\AppData\Local\Microsoft\Windows\Temporary Internet Files\Content.IE5\NCFYCOZB\flake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90078" y="2428868"/>
            <a:ext cx="981591" cy="1071570"/>
          </a:xfrm>
          <a:prstGeom prst="rect">
            <a:avLst/>
          </a:prstGeom>
          <a:noFill/>
        </p:spPr>
      </p:pic>
      <p:pic>
        <p:nvPicPr>
          <p:cNvPr id="1032" name="Picture 8" descr="C:\Users\natasha\AppData\Local\Microsoft\Windows\Temporary Internet Files\Content.IE5\HY3V26MM\stock-vector-pattern-in-a-shape-of-a-snowflake-88306570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2857496"/>
            <a:ext cx="974410" cy="1130797"/>
          </a:xfrm>
          <a:prstGeom prst="rect">
            <a:avLst/>
          </a:prstGeom>
          <a:noFill/>
        </p:spPr>
      </p:pic>
      <p:pic>
        <p:nvPicPr>
          <p:cNvPr id="1033" name="Picture 9" descr="C:\Users\natasha\AppData\Local\Microsoft\Windows\Temporary Internet Files\Content.IE5\NCFYCOZB\snowflake_7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86446" y="5715016"/>
            <a:ext cx="642942" cy="6535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Виктор Михайлович Васнецов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«Зимний сон»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22vasnetso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571612"/>
            <a:ext cx="7099456" cy="502286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Иван Иванович Шишкин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«Зима»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Shishkin.Zi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6172" y="1428736"/>
            <a:ext cx="8033937" cy="487998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Прочитайте с разной интонацией: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6637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sz="4000" b="1" dirty="0" smtClean="0"/>
              <a:t>С радостью:</a:t>
            </a:r>
          </a:p>
          <a:p>
            <a:pPr algn="ctr">
              <a:buNone/>
            </a:pPr>
            <a:r>
              <a:rPr lang="ru-RU" dirty="0" smtClean="0"/>
              <a:t>                                         </a:t>
            </a:r>
            <a:endParaRPr lang="uk-UA" dirty="0" smtClean="0"/>
          </a:p>
          <a:p>
            <a:pPr lvl="0">
              <a:buNone/>
            </a:pPr>
            <a:r>
              <a:rPr lang="ru-RU" dirty="0" smtClean="0"/>
              <a:t>     </a:t>
            </a:r>
            <a:r>
              <a:rPr lang="ru-RU" sz="4000" dirty="0" smtClean="0"/>
              <a:t>Здравствуй, гостья- зима!                                                                             Просим милости к нам</a:t>
            </a:r>
            <a:endParaRPr lang="uk-UA" sz="4000" dirty="0" smtClean="0"/>
          </a:p>
          <a:p>
            <a:pPr>
              <a:buNone/>
            </a:pPr>
            <a:r>
              <a:rPr lang="ru-RU" sz="4000" dirty="0" smtClean="0"/>
              <a:t>   Песни севера петь                                                                                    По полям и степям.  ( И. Никитин)</a:t>
            </a:r>
            <a:endParaRPr lang="uk-UA" sz="4000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8572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Прочитайте с разной интонацией: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b="1" dirty="0" smtClean="0"/>
              <a:t>С восхищением  :  </a:t>
            </a:r>
          </a:p>
          <a:p>
            <a:pPr lvl="0">
              <a:buNone/>
            </a:pPr>
            <a:r>
              <a:rPr lang="ru-RU" sz="3600" b="1" dirty="0" smtClean="0"/>
              <a:t>                                    </a:t>
            </a:r>
          </a:p>
          <a:p>
            <a:pPr lvl="0">
              <a:buNone/>
            </a:pPr>
            <a:r>
              <a:rPr lang="ru-RU" dirty="0" smtClean="0"/>
              <a:t>     </a:t>
            </a:r>
            <a:r>
              <a:rPr lang="ru-RU" sz="3600" dirty="0" smtClean="0"/>
              <a:t>По голубыми небесами                                                                     Великолепными коврами                                                                     Блестя на солнце, </a:t>
            </a:r>
          </a:p>
          <a:p>
            <a:pPr lvl="0">
              <a:buNone/>
            </a:pPr>
            <a:r>
              <a:rPr lang="ru-RU" sz="3600" dirty="0" smtClean="0"/>
              <a:t>    снег лежит… (А. Пушкин)</a:t>
            </a:r>
            <a:endParaRPr lang="uk-UA" sz="3600" dirty="0" smtClean="0"/>
          </a:p>
          <a:p>
            <a:pPr>
              <a:buNone/>
            </a:pPr>
            <a:r>
              <a:rPr lang="ru-RU" sz="3600" dirty="0" smtClean="0"/>
              <a:t> </a:t>
            </a:r>
            <a:endParaRPr lang="uk-UA" sz="3600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Прочитайте с разной интонацией: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200" b="1" dirty="0" smtClean="0"/>
              <a:t>Таинственно:  </a:t>
            </a:r>
          </a:p>
          <a:p>
            <a:pPr lvl="0">
              <a:buNone/>
            </a:pPr>
            <a:r>
              <a:rPr lang="ru-RU" sz="3200" b="1" dirty="0" smtClean="0"/>
              <a:t>                                             </a:t>
            </a:r>
          </a:p>
          <a:p>
            <a:pPr lvl="0">
              <a:buNone/>
            </a:pPr>
            <a:r>
              <a:rPr lang="ru-RU" sz="3600" dirty="0" smtClean="0"/>
              <a:t>    Вот ветер, тучи нагоняя,                                                                       Дохнул, завыл – и вот сама                                                                          Идет волшебница - зима. ( А.Пушкин)</a:t>
            </a:r>
            <a:endParaRPr lang="uk-UA" sz="3600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Прочитайте с разной интонацией: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b="1" dirty="0" smtClean="0"/>
              <a:t>С сожалением :</a:t>
            </a:r>
          </a:p>
          <a:p>
            <a:pPr lvl="0">
              <a:buNone/>
            </a:pPr>
            <a:endParaRPr lang="ru-RU" sz="3600" b="1" dirty="0" smtClean="0"/>
          </a:p>
          <a:p>
            <a:pPr lvl="0">
              <a:buNone/>
            </a:pPr>
            <a:r>
              <a:rPr lang="ru-RU" sz="3600" dirty="0" smtClean="0"/>
              <a:t>     Мерзнут лапки у синичек:</a:t>
            </a:r>
            <a:endParaRPr lang="uk-UA" sz="3600" dirty="0" smtClean="0"/>
          </a:p>
          <a:p>
            <a:pPr>
              <a:buNone/>
            </a:pPr>
            <a:r>
              <a:rPr lang="ru-RU" sz="3600" dirty="0" smtClean="0"/>
              <a:t>     Плохо им без рукавичек,                                                                      Да и голодно в мороз…</a:t>
            </a:r>
            <a:endParaRPr lang="uk-UA" sz="3600" dirty="0" smtClean="0"/>
          </a:p>
          <a:p>
            <a:pPr>
              <a:buNone/>
            </a:pPr>
            <a:r>
              <a:rPr lang="ru-RU" sz="3600" dirty="0" smtClean="0"/>
              <a:t>     Я им семечек принес.   (В.Поляков)</a:t>
            </a:r>
            <a:endParaRPr lang="uk-UA" sz="3600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Прочитайте с разной интонацией: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600" b="1" dirty="0" smtClean="0"/>
              <a:t>С просьбой:    </a:t>
            </a:r>
          </a:p>
          <a:p>
            <a:pPr lvl="0">
              <a:buNone/>
            </a:pPr>
            <a:r>
              <a:rPr lang="ru-RU" sz="3600" b="1" dirty="0" smtClean="0"/>
              <a:t>                                                  </a:t>
            </a:r>
          </a:p>
          <a:p>
            <a:pPr lvl="0">
              <a:buNone/>
            </a:pPr>
            <a:r>
              <a:rPr lang="ru-RU" sz="3600" b="1" dirty="0" smtClean="0"/>
              <a:t>    </a:t>
            </a:r>
            <a:r>
              <a:rPr lang="ru-RU" sz="3600" dirty="0" smtClean="0"/>
              <a:t>Покормите птиц зимой.                                                                           Пусть со всех концов                                                                            К вам слетятся, как домой                                                                            Стайки на крыльцо.    (А.Прокофьев)</a:t>
            </a:r>
            <a:endParaRPr lang="uk-UA" sz="3600" dirty="0" smtClean="0"/>
          </a:p>
          <a:p>
            <a:endParaRPr lang="uk-UA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130</TotalTime>
  <Words>488</Words>
  <Application>Microsoft Office PowerPoint</Application>
  <PresentationFormat>Экран (4:3)</PresentationFormat>
  <Paragraphs>107</Paragraphs>
  <Slides>23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Литературное чтение</vt:lpstr>
      <vt:lpstr>Петр Ильич Чайковский</vt:lpstr>
      <vt:lpstr>Виктор Михайлович Васнецов «Зимний сон»</vt:lpstr>
      <vt:lpstr>Иван Иванович Шишкин «Зима»</vt:lpstr>
      <vt:lpstr>Прочитайте с разной интонацией:</vt:lpstr>
      <vt:lpstr>Прочитайте с разной интонацией:</vt:lpstr>
      <vt:lpstr>Прочитайте с разной интонацией:</vt:lpstr>
      <vt:lpstr>Прочитайте с разной интонацией:</vt:lpstr>
      <vt:lpstr>Прочитайте с разной интонацией:</vt:lpstr>
      <vt:lpstr>Николай Алексеевич Некрасов</vt:lpstr>
      <vt:lpstr>Выставка книг</vt:lpstr>
      <vt:lpstr>Н.А.Некрасов Отрывок из поэмы «Мороз- Красный нос»</vt:lpstr>
      <vt:lpstr>Словарная работа</vt:lpstr>
      <vt:lpstr>Словарная работа</vt:lpstr>
      <vt:lpstr>Физкультминутка</vt:lpstr>
      <vt:lpstr>Определите к какому жанру относится произведение:</vt:lpstr>
      <vt:lpstr> Перечитайте стихотворение ивыпишите  действия Мороза- воеводы.  Укажите время глаголов. </vt:lpstr>
      <vt:lpstr> На какой жанр похоже это стихотворение? </vt:lpstr>
      <vt:lpstr>Слайд 19</vt:lpstr>
      <vt:lpstr>Дорисуй стихотворение, впиши по памяти пропущенные слова с помощью иллюстраций. </vt:lpstr>
      <vt:lpstr>Закончите предложение: </vt:lpstr>
      <vt:lpstr>Домашнее задание</vt:lpstr>
      <vt:lpstr>Спасибо за работу!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Литературное чтение</dc:title>
  <dc:creator>natasha</dc:creator>
  <cp:lastModifiedBy>natasha</cp:lastModifiedBy>
  <cp:revision>15</cp:revision>
  <dcterms:created xsi:type="dcterms:W3CDTF">2015-11-01T10:12:40Z</dcterms:created>
  <dcterms:modified xsi:type="dcterms:W3CDTF">2015-11-02T17:17:35Z</dcterms:modified>
</cp:coreProperties>
</file>